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B943A-DA28-4F20-8319-C2740E056989}" type="doc">
      <dgm:prSet loTypeId="urn:microsoft.com/office/officeart/2008/layout/Lin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88BB3C-EDC3-45A3-B432-C2A9AE35A8B4}">
      <dgm:prSet/>
      <dgm:spPr/>
      <dgm:t>
        <a:bodyPr/>
        <a:lstStyle/>
        <a:p>
          <a:r>
            <a:rPr lang="en-US" b="1" dirty="0"/>
            <a:t>SOLUTION: </a:t>
          </a:r>
          <a:r>
            <a:rPr lang="en-US" dirty="0" smtClean="0"/>
            <a:t>_______ </a:t>
          </a:r>
          <a:r>
            <a:rPr lang="en-US" dirty="0"/>
            <a:t>taxation on the poor</a:t>
          </a:r>
        </a:p>
      </dgm:t>
    </dgm:pt>
    <dgm:pt modelId="{75525769-C73A-4AF4-B2E8-C26868FF8FA4}" type="parTrans" cxnId="{41BD3511-2EF9-4208-9119-1E2F0540638E}">
      <dgm:prSet/>
      <dgm:spPr/>
      <dgm:t>
        <a:bodyPr/>
        <a:lstStyle/>
        <a:p>
          <a:endParaRPr lang="en-US"/>
        </a:p>
      </dgm:t>
    </dgm:pt>
    <dgm:pt modelId="{27FAEFA7-7036-4548-9832-7C52DFD89899}" type="sibTrans" cxnId="{41BD3511-2EF9-4208-9119-1E2F0540638E}">
      <dgm:prSet/>
      <dgm:spPr/>
      <dgm:t>
        <a:bodyPr/>
        <a:lstStyle/>
        <a:p>
          <a:endParaRPr lang="en-US"/>
        </a:p>
      </dgm:t>
    </dgm:pt>
    <dgm:pt modelId="{231AB3C3-7734-4444-AD58-2D2D3178AB89}">
      <dgm:prSet/>
      <dgm:spPr/>
      <dgm:t>
        <a:bodyPr/>
        <a:lstStyle/>
        <a:p>
          <a:r>
            <a:rPr lang="en-US" b="1"/>
            <a:t>SOLUTION: </a:t>
          </a:r>
          <a:r>
            <a:rPr lang="en-US"/>
            <a:t>Use slaves. </a:t>
          </a:r>
        </a:p>
      </dgm:t>
    </dgm:pt>
    <dgm:pt modelId="{F6DCBE7A-E219-400B-B2BB-C75C4BB5040F}" type="parTrans" cxnId="{0EEFCE74-0782-413F-8BD8-10C3959599E4}">
      <dgm:prSet/>
      <dgm:spPr/>
      <dgm:t>
        <a:bodyPr/>
        <a:lstStyle/>
        <a:p>
          <a:endParaRPr lang="en-US"/>
        </a:p>
      </dgm:t>
    </dgm:pt>
    <dgm:pt modelId="{72137185-4462-40BE-8C45-18E83193EB9D}" type="sibTrans" cxnId="{0EEFCE74-0782-413F-8BD8-10C3959599E4}">
      <dgm:prSet/>
      <dgm:spPr/>
      <dgm:t>
        <a:bodyPr/>
        <a:lstStyle/>
        <a:p>
          <a:endParaRPr lang="en-US"/>
        </a:p>
      </dgm:t>
    </dgm:pt>
    <dgm:pt modelId="{076293CC-D9B9-4AA5-B1F2-96D6779D1822}">
      <dgm:prSet/>
      <dgm:spPr/>
      <dgm:t>
        <a:bodyPr/>
        <a:lstStyle/>
        <a:p>
          <a:r>
            <a:rPr lang="en-US" dirty="0"/>
            <a:t>People were being taxed </a:t>
          </a:r>
          <a:r>
            <a:rPr lang="en-US" dirty="0" smtClean="0"/>
            <a:t>____of </a:t>
          </a:r>
          <a:r>
            <a:rPr lang="en-US" dirty="0"/>
            <a:t>their income and with the use of slaves some did not have jobs to pay their taxes </a:t>
          </a:r>
        </a:p>
      </dgm:t>
    </dgm:pt>
    <dgm:pt modelId="{D5DF3A63-02B9-4660-97E5-8301BFC8D6E6}" type="parTrans" cxnId="{F6FB1979-430E-40CA-B329-CB3EBE660ECE}">
      <dgm:prSet/>
      <dgm:spPr/>
      <dgm:t>
        <a:bodyPr/>
        <a:lstStyle/>
        <a:p>
          <a:endParaRPr lang="en-US"/>
        </a:p>
      </dgm:t>
    </dgm:pt>
    <dgm:pt modelId="{AA8F0E90-CC44-4251-9310-0592CFB71106}" type="sibTrans" cxnId="{F6FB1979-430E-40CA-B329-CB3EBE660ECE}">
      <dgm:prSet/>
      <dgm:spPr/>
      <dgm:t>
        <a:bodyPr/>
        <a:lstStyle/>
        <a:p>
          <a:endParaRPr lang="en-US"/>
        </a:p>
      </dgm:t>
    </dgm:pt>
    <dgm:pt modelId="{46D908AE-2CD4-456A-851C-B1613EA31BDD}">
      <dgm:prSet/>
      <dgm:spPr/>
      <dgm:t>
        <a:bodyPr/>
        <a:lstStyle/>
        <a:p>
          <a:r>
            <a:rPr lang="en-US" dirty="0"/>
            <a:t>With the addition of poor leadership this ignites </a:t>
          </a:r>
          <a:r>
            <a:rPr lang="en-US" dirty="0" smtClean="0"/>
            <a:t>_____ ____</a:t>
          </a:r>
          <a:endParaRPr lang="en-US" dirty="0"/>
        </a:p>
      </dgm:t>
    </dgm:pt>
    <dgm:pt modelId="{59E4BFB4-3BF6-4032-B57B-42261A240BE5}" type="parTrans" cxnId="{406ACDAA-A511-4547-B157-9F31E12322EE}">
      <dgm:prSet/>
      <dgm:spPr/>
      <dgm:t>
        <a:bodyPr/>
        <a:lstStyle/>
        <a:p>
          <a:endParaRPr lang="en-US"/>
        </a:p>
      </dgm:t>
    </dgm:pt>
    <dgm:pt modelId="{DF8A172C-EE43-4EF0-A60B-573006847E7F}" type="sibTrans" cxnId="{406ACDAA-A511-4547-B157-9F31E12322EE}">
      <dgm:prSet/>
      <dgm:spPr/>
      <dgm:t>
        <a:bodyPr/>
        <a:lstStyle/>
        <a:p>
          <a:endParaRPr lang="en-US"/>
        </a:p>
      </dgm:t>
    </dgm:pt>
    <dgm:pt modelId="{7D4DC4CF-A4E4-425C-AFA1-FD114B2EAE9D}" type="pres">
      <dgm:prSet presAssocID="{E9BB943A-DA28-4F20-8319-C2740E0569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F9328E6-A9C0-473D-89CE-17EF06FFBA2D}" type="pres">
      <dgm:prSet presAssocID="{3F88BB3C-EDC3-45A3-B432-C2A9AE35A8B4}" presName="thickLine" presStyleLbl="alignNode1" presStyleIdx="0" presStyleCnt="4"/>
      <dgm:spPr/>
    </dgm:pt>
    <dgm:pt modelId="{FB9D8229-508C-4D5E-A6C4-41B3581D8930}" type="pres">
      <dgm:prSet presAssocID="{3F88BB3C-EDC3-45A3-B432-C2A9AE35A8B4}" presName="horz1" presStyleCnt="0"/>
      <dgm:spPr/>
    </dgm:pt>
    <dgm:pt modelId="{DE34AC1D-3B15-4D86-ACC9-07505044F4DA}" type="pres">
      <dgm:prSet presAssocID="{3F88BB3C-EDC3-45A3-B432-C2A9AE35A8B4}" presName="tx1" presStyleLbl="revTx" presStyleIdx="0" presStyleCnt="4"/>
      <dgm:spPr/>
      <dgm:t>
        <a:bodyPr/>
        <a:lstStyle/>
        <a:p>
          <a:endParaRPr lang="en-US"/>
        </a:p>
      </dgm:t>
    </dgm:pt>
    <dgm:pt modelId="{73FCFD9E-BCD0-4209-807A-007AE2BA17FA}" type="pres">
      <dgm:prSet presAssocID="{3F88BB3C-EDC3-45A3-B432-C2A9AE35A8B4}" presName="vert1" presStyleCnt="0"/>
      <dgm:spPr/>
    </dgm:pt>
    <dgm:pt modelId="{DCAFDBF4-5E1C-4BA2-9611-C9D9CDDF19FB}" type="pres">
      <dgm:prSet presAssocID="{231AB3C3-7734-4444-AD58-2D2D3178AB89}" presName="thickLine" presStyleLbl="alignNode1" presStyleIdx="1" presStyleCnt="4"/>
      <dgm:spPr/>
    </dgm:pt>
    <dgm:pt modelId="{BCC96E09-1B6E-44E0-AC15-A43F23183E99}" type="pres">
      <dgm:prSet presAssocID="{231AB3C3-7734-4444-AD58-2D2D3178AB89}" presName="horz1" presStyleCnt="0"/>
      <dgm:spPr/>
    </dgm:pt>
    <dgm:pt modelId="{238A9B2E-69E4-49D3-97FE-E990D458F37B}" type="pres">
      <dgm:prSet presAssocID="{231AB3C3-7734-4444-AD58-2D2D3178AB89}" presName="tx1" presStyleLbl="revTx" presStyleIdx="1" presStyleCnt="4"/>
      <dgm:spPr/>
      <dgm:t>
        <a:bodyPr/>
        <a:lstStyle/>
        <a:p>
          <a:endParaRPr lang="en-US"/>
        </a:p>
      </dgm:t>
    </dgm:pt>
    <dgm:pt modelId="{7D1AAAFA-0B9E-41C4-B4BC-6C9676F6C76B}" type="pres">
      <dgm:prSet presAssocID="{231AB3C3-7734-4444-AD58-2D2D3178AB89}" presName="vert1" presStyleCnt="0"/>
      <dgm:spPr/>
    </dgm:pt>
    <dgm:pt modelId="{C7F0FD06-C314-43A9-A491-E23CF76CD093}" type="pres">
      <dgm:prSet presAssocID="{076293CC-D9B9-4AA5-B1F2-96D6779D1822}" presName="thickLine" presStyleLbl="alignNode1" presStyleIdx="2" presStyleCnt="4"/>
      <dgm:spPr/>
    </dgm:pt>
    <dgm:pt modelId="{8ED75261-3BEF-439C-9389-662D1CC041DA}" type="pres">
      <dgm:prSet presAssocID="{076293CC-D9B9-4AA5-B1F2-96D6779D1822}" presName="horz1" presStyleCnt="0"/>
      <dgm:spPr/>
    </dgm:pt>
    <dgm:pt modelId="{9BC61EF5-1463-4DDD-BEE8-12702A09D2F7}" type="pres">
      <dgm:prSet presAssocID="{076293CC-D9B9-4AA5-B1F2-96D6779D1822}" presName="tx1" presStyleLbl="revTx" presStyleIdx="2" presStyleCnt="4"/>
      <dgm:spPr/>
      <dgm:t>
        <a:bodyPr/>
        <a:lstStyle/>
        <a:p>
          <a:endParaRPr lang="en-US"/>
        </a:p>
      </dgm:t>
    </dgm:pt>
    <dgm:pt modelId="{7B20C2C6-0499-4B73-86D6-14F2C7E6166D}" type="pres">
      <dgm:prSet presAssocID="{076293CC-D9B9-4AA5-B1F2-96D6779D1822}" presName="vert1" presStyleCnt="0"/>
      <dgm:spPr/>
    </dgm:pt>
    <dgm:pt modelId="{0D7B05BC-9C7A-4019-91FD-9949694282D7}" type="pres">
      <dgm:prSet presAssocID="{46D908AE-2CD4-456A-851C-B1613EA31BDD}" presName="thickLine" presStyleLbl="alignNode1" presStyleIdx="3" presStyleCnt="4"/>
      <dgm:spPr/>
    </dgm:pt>
    <dgm:pt modelId="{794EB78D-CEFE-4964-9CED-4AABB2D798A4}" type="pres">
      <dgm:prSet presAssocID="{46D908AE-2CD4-456A-851C-B1613EA31BDD}" presName="horz1" presStyleCnt="0"/>
      <dgm:spPr/>
    </dgm:pt>
    <dgm:pt modelId="{1516CB17-D1B0-4ACF-95DC-99369D54F543}" type="pres">
      <dgm:prSet presAssocID="{46D908AE-2CD4-456A-851C-B1613EA31BDD}" presName="tx1" presStyleLbl="revTx" presStyleIdx="3" presStyleCnt="4"/>
      <dgm:spPr/>
      <dgm:t>
        <a:bodyPr/>
        <a:lstStyle/>
        <a:p>
          <a:endParaRPr lang="en-US"/>
        </a:p>
      </dgm:t>
    </dgm:pt>
    <dgm:pt modelId="{B061D92E-EFEE-4E26-B7F5-CEDF58A5984D}" type="pres">
      <dgm:prSet presAssocID="{46D908AE-2CD4-456A-851C-B1613EA31BDD}" presName="vert1" presStyleCnt="0"/>
      <dgm:spPr/>
    </dgm:pt>
  </dgm:ptLst>
  <dgm:cxnLst>
    <dgm:cxn modelId="{F6FB1979-430E-40CA-B329-CB3EBE660ECE}" srcId="{E9BB943A-DA28-4F20-8319-C2740E056989}" destId="{076293CC-D9B9-4AA5-B1F2-96D6779D1822}" srcOrd="2" destOrd="0" parTransId="{D5DF3A63-02B9-4660-97E5-8301BFC8D6E6}" sibTransId="{AA8F0E90-CC44-4251-9310-0592CFB71106}"/>
    <dgm:cxn modelId="{406ACDAA-A511-4547-B157-9F31E12322EE}" srcId="{E9BB943A-DA28-4F20-8319-C2740E056989}" destId="{46D908AE-2CD4-456A-851C-B1613EA31BDD}" srcOrd="3" destOrd="0" parTransId="{59E4BFB4-3BF6-4032-B57B-42261A240BE5}" sibTransId="{DF8A172C-EE43-4EF0-A60B-573006847E7F}"/>
    <dgm:cxn modelId="{F43749D9-E6A9-45C5-B0BA-9AE2378BD737}" type="presOf" srcId="{E9BB943A-DA28-4F20-8319-C2740E056989}" destId="{7D4DC4CF-A4E4-425C-AFA1-FD114B2EAE9D}" srcOrd="0" destOrd="0" presId="urn:microsoft.com/office/officeart/2008/layout/LinedList"/>
    <dgm:cxn modelId="{41BD3511-2EF9-4208-9119-1E2F0540638E}" srcId="{E9BB943A-DA28-4F20-8319-C2740E056989}" destId="{3F88BB3C-EDC3-45A3-B432-C2A9AE35A8B4}" srcOrd="0" destOrd="0" parTransId="{75525769-C73A-4AF4-B2E8-C26868FF8FA4}" sibTransId="{27FAEFA7-7036-4548-9832-7C52DFD89899}"/>
    <dgm:cxn modelId="{E5C4D554-5C92-483D-B0B8-D94399A38C79}" type="presOf" srcId="{231AB3C3-7734-4444-AD58-2D2D3178AB89}" destId="{238A9B2E-69E4-49D3-97FE-E990D458F37B}" srcOrd="0" destOrd="0" presId="urn:microsoft.com/office/officeart/2008/layout/LinedList"/>
    <dgm:cxn modelId="{0659F4D2-AF44-4699-B53F-B53C538E88B2}" type="presOf" srcId="{46D908AE-2CD4-456A-851C-B1613EA31BDD}" destId="{1516CB17-D1B0-4ACF-95DC-99369D54F543}" srcOrd="0" destOrd="0" presId="urn:microsoft.com/office/officeart/2008/layout/LinedList"/>
    <dgm:cxn modelId="{0EEFCE74-0782-413F-8BD8-10C3959599E4}" srcId="{E9BB943A-DA28-4F20-8319-C2740E056989}" destId="{231AB3C3-7734-4444-AD58-2D2D3178AB89}" srcOrd="1" destOrd="0" parTransId="{F6DCBE7A-E219-400B-B2BB-C75C4BB5040F}" sibTransId="{72137185-4462-40BE-8C45-18E83193EB9D}"/>
    <dgm:cxn modelId="{68FE2E9F-DADF-4001-BBD9-1382C7C0C9FD}" type="presOf" srcId="{3F88BB3C-EDC3-45A3-B432-C2A9AE35A8B4}" destId="{DE34AC1D-3B15-4D86-ACC9-07505044F4DA}" srcOrd="0" destOrd="0" presId="urn:microsoft.com/office/officeart/2008/layout/LinedList"/>
    <dgm:cxn modelId="{619E12B2-D70C-490D-9D28-0BC83AB3C4C3}" type="presOf" srcId="{076293CC-D9B9-4AA5-B1F2-96D6779D1822}" destId="{9BC61EF5-1463-4DDD-BEE8-12702A09D2F7}" srcOrd="0" destOrd="0" presId="urn:microsoft.com/office/officeart/2008/layout/LinedList"/>
    <dgm:cxn modelId="{D9493EF5-4EFB-4B96-9439-037080334C49}" type="presParOf" srcId="{7D4DC4CF-A4E4-425C-AFA1-FD114B2EAE9D}" destId="{3F9328E6-A9C0-473D-89CE-17EF06FFBA2D}" srcOrd="0" destOrd="0" presId="urn:microsoft.com/office/officeart/2008/layout/LinedList"/>
    <dgm:cxn modelId="{ACC2E829-811E-475C-9C33-5054193378D9}" type="presParOf" srcId="{7D4DC4CF-A4E4-425C-AFA1-FD114B2EAE9D}" destId="{FB9D8229-508C-4D5E-A6C4-41B3581D8930}" srcOrd="1" destOrd="0" presId="urn:microsoft.com/office/officeart/2008/layout/LinedList"/>
    <dgm:cxn modelId="{D0B28BED-08E2-4CE4-91CD-3623FAF34E4D}" type="presParOf" srcId="{FB9D8229-508C-4D5E-A6C4-41B3581D8930}" destId="{DE34AC1D-3B15-4D86-ACC9-07505044F4DA}" srcOrd="0" destOrd="0" presId="urn:microsoft.com/office/officeart/2008/layout/LinedList"/>
    <dgm:cxn modelId="{F5A3FD3D-8CFE-48F4-986F-59E10981A898}" type="presParOf" srcId="{FB9D8229-508C-4D5E-A6C4-41B3581D8930}" destId="{73FCFD9E-BCD0-4209-807A-007AE2BA17FA}" srcOrd="1" destOrd="0" presId="urn:microsoft.com/office/officeart/2008/layout/LinedList"/>
    <dgm:cxn modelId="{E5DDE3B1-D705-4988-B1F7-BC2A1D79BF00}" type="presParOf" srcId="{7D4DC4CF-A4E4-425C-AFA1-FD114B2EAE9D}" destId="{DCAFDBF4-5E1C-4BA2-9611-C9D9CDDF19FB}" srcOrd="2" destOrd="0" presId="urn:microsoft.com/office/officeart/2008/layout/LinedList"/>
    <dgm:cxn modelId="{5AE23AAB-C9C0-4C3C-A75F-B95B83BF7C9D}" type="presParOf" srcId="{7D4DC4CF-A4E4-425C-AFA1-FD114B2EAE9D}" destId="{BCC96E09-1B6E-44E0-AC15-A43F23183E99}" srcOrd="3" destOrd="0" presId="urn:microsoft.com/office/officeart/2008/layout/LinedList"/>
    <dgm:cxn modelId="{6E5D5440-23EA-47E2-A358-7F9FAFFB1343}" type="presParOf" srcId="{BCC96E09-1B6E-44E0-AC15-A43F23183E99}" destId="{238A9B2E-69E4-49D3-97FE-E990D458F37B}" srcOrd="0" destOrd="0" presId="urn:microsoft.com/office/officeart/2008/layout/LinedList"/>
    <dgm:cxn modelId="{02D0A0E5-4395-4CF0-B9B1-497EEE0EAE8B}" type="presParOf" srcId="{BCC96E09-1B6E-44E0-AC15-A43F23183E99}" destId="{7D1AAAFA-0B9E-41C4-B4BC-6C9676F6C76B}" srcOrd="1" destOrd="0" presId="urn:microsoft.com/office/officeart/2008/layout/LinedList"/>
    <dgm:cxn modelId="{A6AE797F-3D8C-4DC5-882A-7310B07EBBE7}" type="presParOf" srcId="{7D4DC4CF-A4E4-425C-AFA1-FD114B2EAE9D}" destId="{C7F0FD06-C314-43A9-A491-E23CF76CD093}" srcOrd="4" destOrd="0" presId="urn:microsoft.com/office/officeart/2008/layout/LinedList"/>
    <dgm:cxn modelId="{DCD68A45-8E3B-4A06-B846-818BAD7C7170}" type="presParOf" srcId="{7D4DC4CF-A4E4-425C-AFA1-FD114B2EAE9D}" destId="{8ED75261-3BEF-439C-9389-662D1CC041DA}" srcOrd="5" destOrd="0" presId="urn:microsoft.com/office/officeart/2008/layout/LinedList"/>
    <dgm:cxn modelId="{B1CA9488-0748-481E-B348-8AF83EE4FDF3}" type="presParOf" srcId="{8ED75261-3BEF-439C-9389-662D1CC041DA}" destId="{9BC61EF5-1463-4DDD-BEE8-12702A09D2F7}" srcOrd="0" destOrd="0" presId="urn:microsoft.com/office/officeart/2008/layout/LinedList"/>
    <dgm:cxn modelId="{0F78E453-4443-4479-B79B-BC86790100F7}" type="presParOf" srcId="{8ED75261-3BEF-439C-9389-662D1CC041DA}" destId="{7B20C2C6-0499-4B73-86D6-14F2C7E6166D}" srcOrd="1" destOrd="0" presId="urn:microsoft.com/office/officeart/2008/layout/LinedList"/>
    <dgm:cxn modelId="{BF9BFF35-2936-46BE-AF8C-DCF4374E6D91}" type="presParOf" srcId="{7D4DC4CF-A4E4-425C-AFA1-FD114B2EAE9D}" destId="{0D7B05BC-9C7A-4019-91FD-9949694282D7}" srcOrd="6" destOrd="0" presId="urn:microsoft.com/office/officeart/2008/layout/LinedList"/>
    <dgm:cxn modelId="{95E7FAEC-29B8-42A4-90D5-700668B09671}" type="presParOf" srcId="{7D4DC4CF-A4E4-425C-AFA1-FD114B2EAE9D}" destId="{794EB78D-CEFE-4964-9CED-4AABB2D798A4}" srcOrd="7" destOrd="0" presId="urn:microsoft.com/office/officeart/2008/layout/LinedList"/>
    <dgm:cxn modelId="{4E6B2A23-ED86-4A84-92F0-89D68396CD5B}" type="presParOf" srcId="{794EB78D-CEFE-4964-9CED-4AABB2D798A4}" destId="{1516CB17-D1B0-4ACF-95DC-99369D54F543}" srcOrd="0" destOrd="0" presId="urn:microsoft.com/office/officeart/2008/layout/LinedList"/>
    <dgm:cxn modelId="{93D47A8F-E12B-49EA-92E5-37E497BEEC7F}" type="presParOf" srcId="{794EB78D-CEFE-4964-9CED-4AABB2D798A4}" destId="{B061D92E-EFEE-4E26-B7F5-CEDF58A598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F971F-F565-4A66-A9DF-F71D65AC0747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2292C3-BB7D-40C5-8D70-1F1775854B69}">
      <dgm:prSet/>
      <dgm:spPr/>
      <dgm:t>
        <a:bodyPr/>
        <a:lstStyle/>
        <a:p>
          <a:r>
            <a:rPr lang="en-US" dirty="0"/>
            <a:t>Western Empire unable to hold off </a:t>
          </a:r>
          <a:r>
            <a:rPr lang="en-US" dirty="0" smtClean="0"/>
            <a:t>______ _____on </a:t>
          </a:r>
          <a:r>
            <a:rPr lang="en-US" dirty="0"/>
            <a:t>its borders</a:t>
          </a:r>
        </a:p>
      </dgm:t>
    </dgm:pt>
    <dgm:pt modelId="{309BD642-A11C-4779-9331-690952113B4C}" type="parTrans" cxnId="{D7BEA79B-1D87-4A20-A660-F6DDCFE1F1C4}">
      <dgm:prSet/>
      <dgm:spPr/>
      <dgm:t>
        <a:bodyPr/>
        <a:lstStyle/>
        <a:p>
          <a:endParaRPr lang="en-US"/>
        </a:p>
      </dgm:t>
    </dgm:pt>
    <dgm:pt modelId="{9E15C9F9-3519-4E64-AEB1-283E15A03848}" type="sibTrans" cxnId="{D7BEA79B-1D87-4A20-A660-F6DDCFE1F1C4}">
      <dgm:prSet/>
      <dgm:spPr/>
      <dgm:t>
        <a:bodyPr/>
        <a:lstStyle/>
        <a:p>
          <a:endParaRPr lang="en-US"/>
        </a:p>
      </dgm:t>
    </dgm:pt>
    <dgm:pt modelId="{1D91CE10-A5B2-48EB-AE2A-CA7440CF16EF}">
      <dgm:prSet/>
      <dgm:spPr/>
      <dgm:t>
        <a:bodyPr/>
        <a:lstStyle/>
        <a:p>
          <a:r>
            <a:rPr lang="en-US"/>
            <a:t>Ostrogoths, Visigoths, Franks, Vandals, Saxons</a:t>
          </a:r>
        </a:p>
      </dgm:t>
    </dgm:pt>
    <dgm:pt modelId="{2AA2459E-D5B3-4C17-BED4-D1DA9F42F752}" type="parTrans" cxnId="{AE8E48CF-E1F5-41A8-9419-66461F83EE85}">
      <dgm:prSet/>
      <dgm:spPr/>
      <dgm:t>
        <a:bodyPr/>
        <a:lstStyle/>
        <a:p>
          <a:endParaRPr lang="en-US"/>
        </a:p>
      </dgm:t>
    </dgm:pt>
    <dgm:pt modelId="{0D378D4B-89D3-421D-8E67-45174936DCFE}" type="sibTrans" cxnId="{AE8E48CF-E1F5-41A8-9419-66461F83EE85}">
      <dgm:prSet/>
      <dgm:spPr/>
      <dgm:t>
        <a:bodyPr/>
        <a:lstStyle/>
        <a:p>
          <a:endParaRPr lang="en-US"/>
        </a:p>
      </dgm:t>
    </dgm:pt>
    <dgm:pt modelId="{84A53BA5-1B43-4251-A3C5-D49B50DDE713}">
      <dgm:prSet/>
      <dgm:spPr/>
      <dgm:t>
        <a:bodyPr/>
        <a:lstStyle/>
        <a:p>
          <a:r>
            <a:rPr lang="en-US" dirty="0"/>
            <a:t>German tribes wanted warmer area, Roman riches, and to flee the </a:t>
          </a:r>
          <a:r>
            <a:rPr lang="en-US" dirty="0" smtClean="0"/>
            <a:t>_____</a:t>
          </a:r>
          <a:endParaRPr lang="en-US" dirty="0"/>
        </a:p>
      </dgm:t>
    </dgm:pt>
    <dgm:pt modelId="{D38A3870-7746-4927-9139-D5F3AFD3579C}" type="parTrans" cxnId="{DD0C78CE-F961-4521-B826-D0D045A3E6E8}">
      <dgm:prSet/>
      <dgm:spPr/>
      <dgm:t>
        <a:bodyPr/>
        <a:lstStyle/>
        <a:p>
          <a:endParaRPr lang="en-US"/>
        </a:p>
      </dgm:t>
    </dgm:pt>
    <dgm:pt modelId="{1BB5D07B-2F65-4E87-90A2-C1D4882C1942}" type="sibTrans" cxnId="{DD0C78CE-F961-4521-B826-D0D045A3E6E8}">
      <dgm:prSet/>
      <dgm:spPr/>
      <dgm:t>
        <a:bodyPr/>
        <a:lstStyle/>
        <a:p>
          <a:endParaRPr lang="en-US"/>
        </a:p>
      </dgm:t>
    </dgm:pt>
    <dgm:pt modelId="{CF07843A-6670-45A4-A5E2-A78F25BB626F}" type="pres">
      <dgm:prSet presAssocID="{FABF971F-F565-4A66-A9DF-F71D65AC074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08A929-32DF-47F0-AD4A-578984FDEF0D}" type="pres">
      <dgm:prSet presAssocID="{112292C3-BB7D-40C5-8D70-1F1775854B69}" presName="thickLine" presStyleLbl="alignNode1" presStyleIdx="0" presStyleCnt="3"/>
      <dgm:spPr/>
    </dgm:pt>
    <dgm:pt modelId="{BEF02C5B-2C46-4B40-9241-19548E693DD6}" type="pres">
      <dgm:prSet presAssocID="{112292C3-BB7D-40C5-8D70-1F1775854B69}" presName="horz1" presStyleCnt="0"/>
      <dgm:spPr/>
    </dgm:pt>
    <dgm:pt modelId="{0D3228E0-796B-4748-86F3-2781130C93D4}" type="pres">
      <dgm:prSet presAssocID="{112292C3-BB7D-40C5-8D70-1F1775854B69}" presName="tx1" presStyleLbl="revTx" presStyleIdx="0" presStyleCnt="3"/>
      <dgm:spPr/>
      <dgm:t>
        <a:bodyPr/>
        <a:lstStyle/>
        <a:p>
          <a:endParaRPr lang="en-US"/>
        </a:p>
      </dgm:t>
    </dgm:pt>
    <dgm:pt modelId="{24E59CC0-620C-423E-958E-DD07CB991C4D}" type="pres">
      <dgm:prSet presAssocID="{112292C3-BB7D-40C5-8D70-1F1775854B69}" presName="vert1" presStyleCnt="0"/>
      <dgm:spPr/>
    </dgm:pt>
    <dgm:pt modelId="{B9374F28-FBDC-4A4C-A563-0D4AD7E3B82D}" type="pres">
      <dgm:prSet presAssocID="{1D91CE10-A5B2-48EB-AE2A-CA7440CF16EF}" presName="thickLine" presStyleLbl="alignNode1" presStyleIdx="1" presStyleCnt="3"/>
      <dgm:spPr/>
    </dgm:pt>
    <dgm:pt modelId="{EFE1A4A7-2639-4A0A-B2B2-4FD86978A8E0}" type="pres">
      <dgm:prSet presAssocID="{1D91CE10-A5B2-48EB-AE2A-CA7440CF16EF}" presName="horz1" presStyleCnt="0"/>
      <dgm:spPr/>
    </dgm:pt>
    <dgm:pt modelId="{BA74C71E-75CA-4C07-92FC-406C25CD12AA}" type="pres">
      <dgm:prSet presAssocID="{1D91CE10-A5B2-48EB-AE2A-CA7440CF16EF}" presName="tx1" presStyleLbl="revTx" presStyleIdx="1" presStyleCnt="3"/>
      <dgm:spPr/>
      <dgm:t>
        <a:bodyPr/>
        <a:lstStyle/>
        <a:p>
          <a:endParaRPr lang="en-US"/>
        </a:p>
      </dgm:t>
    </dgm:pt>
    <dgm:pt modelId="{51BEC6DD-4FFE-4230-B80C-26B3E25D4850}" type="pres">
      <dgm:prSet presAssocID="{1D91CE10-A5B2-48EB-AE2A-CA7440CF16EF}" presName="vert1" presStyleCnt="0"/>
      <dgm:spPr/>
    </dgm:pt>
    <dgm:pt modelId="{43AB788A-59BD-4CCB-8E57-03F735089741}" type="pres">
      <dgm:prSet presAssocID="{84A53BA5-1B43-4251-A3C5-D49B50DDE713}" presName="thickLine" presStyleLbl="alignNode1" presStyleIdx="2" presStyleCnt="3"/>
      <dgm:spPr/>
    </dgm:pt>
    <dgm:pt modelId="{71D0C5DA-916E-40BD-B355-EF8EDE32CC7B}" type="pres">
      <dgm:prSet presAssocID="{84A53BA5-1B43-4251-A3C5-D49B50DDE713}" presName="horz1" presStyleCnt="0"/>
      <dgm:spPr/>
    </dgm:pt>
    <dgm:pt modelId="{2F57E36A-7BA8-46A9-8A41-6461C42A5A6B}" type="pres">
      <dgm:prSet presAssocID="{84A53BA5-1B43-4251-A3C5-D49B50DDE713}" presName="tx1" presStyleLbl="revTx" presStyleIdx="2" presStyleCnt="3"/>
      <dgm:spPr/>
      <dgm:t>
        <a:bodyPr/>
        <a:lstStyle/>
        <a:p>
          <a:endParaRPr lang="en-US"/>
        </a:p>
      </dgm:t>
    </dgm:pt>
    <dgm:pt modelId="{55A0461F-FC5E-4AA5-AA06-762EBCC9996F}" type="pres">
      <dgm:prSet presAssocID="{84A53BA5-1B43-4251-A3C5-D49B50DDE713}" presName="vert1" presStyleCnt="0"/>
      <dgm:spPr/>
    </dgm:pt>
  </dgm:ptLst>
  <dgm:cxnLst>
    <dgm:cxn modelId="{DD0C78CE-F961-4521-B826-D0D045A3E6E8}" srcId="{FABF971F-F565-4A66-A9DF-F71D65AC0747}" destId="{84A53BA5-1B43-4251-A3C5-D49B50DDE713}" srcOrd="2" destOrd="0" parTransId="{D38A3870-7746-4927-9139-D5F3AFD3579C}" sibTransId="{1BB5D07B-2F65-4E87-90A2-C1D4882C1942}"/>
    <dgm:cxn modelId="{40584D18-8FFF-48F5-A81A-8E5ADDA2564F}" type="presOf" srcId="{84A53BA5-1B43-4251-A3C5-D49B50DDE713}" destId="{2F57E36A-7BA8-46A9-8A41-6461C42A5A6B}" srcOrd="0" destOrd="0" presId="urn:microsoft.com/office/officeart/2008/layout/LinedList"/>
    <dgm:cxn modelId="{AE8E48CF-E1F5-41A8-9419-66461F83EE85}" srcId="{FABF971F-F565-4A66-A9DF-F71D65AC0747}" destId="{1D91CE10-A5B2-48EB-AE2A-CA7440CF16EF}" srcOrd="1" destOrd="0" parTransId="{2AA2459E-D5B3-4C17-BED4-D1DA9F42F752}" sibTransId="{0D378D4B-89D3-421D-8E67-45174936DCFE}"/>
    <dgm:cxn modelId="{7EF903D1-419E-4FFC-A9F9-B2CED10FA7B2}" type="presOf" srcId="{FABF971F-F565-4A66-A9DF-F71D65AC0747}" destId="{CF07843A-6670-45A4-A5E2-A78F25BB626F}" srcOrd="0" destOrd="0" presId="urn:microsoft.com/office/officeart/2008/layout/LinedList"/>
    <dgm:cxn modelId="{D94504C6-8FE2-4951-B72D-39FD5E5ED42F}" type="presOf" srcId="{1D91CE10-A5B2-48EB-AE2A-CA7440CF16EF}" destId="{BA74C71E-75CA-4C07-92FC-406C25CD12AA}" srcOrd="0" destOrd="0" presId="urn:microsoft.com/office/officeart/2008/layout/LinedList"/>
    <dgm:cxn modelId="{D7BEA79B-1D87-4A20-A660-F6DDCFE1F1C4}" srcId="{FABF971F-F565-4A66-A9DF-F71D65AC0747}" destId="{112292C3-BB7D-40C5-8D70-1F1775854B69}" srcOrd="0" destOrd="0" parTransId="{309BD642-A11C-4779-9331-690952113B4C}" sibTransId="{9E15C9F9-3519-4E64-AEB1-283E15A03848}"/>
    <dgm:cxn modelId="{A1658EFE-2087-4F30-AC92-D1F6612F9EF7}" type="presOf" srcId="{112292C3-BB7D-40C5-8D70-1F1775854B69}" destId="{0D3228E0-796B-4748-86F3-2781130C93D4}" srcOrd="0" destOrd="0" presId="urn:microsoft.com/office/officeart/2008/layout/LinedList"/>
    <dgm:cxn modelId="{5D6BE2DA-8BB4-4CF8-B729-BB427D85EDA7}" type="presParOf" srcId="{CF07843A-6670-45A4-A5E2-A78F25BB626F}" destId="{F508A929-32DF-47F0-AD4A-578984FDEF0D}" srcOrd="0" destOrd="0" presId="urn:microsoft.com/office/officeart/2008/layout/LinedList"/>
    <dgm:cxn modelId="{74564869-B99D-4942-8276-D7A91175ADF7}" type="presParOf" srcId="{CF07843A-6670-45A4-A5E2-A78F25BB626F}" destId="{BEF02C5B-2C46-4B40-9241-19548E693DD6}" srcOrd="1" destOrd="0" presId="urn:microsoft.com/office/officeart/2008/layout/LinedList"/>
    <dgm:cxn modelId="{0A52EC55-3E17-4CC1-8B1B-0B9700BD6B1B}" type="presParOf" srcId="{BEF02C5B-2C46-4B40-9241-19548E693DD6}" destId="{0D3228E0-796B-4748-86F3-2781130C93D4}" srcOrd="0" destOrd="0" presId="urn:microsoft.com/office/officeart/2008/layout/LinedList"/>
    <dgm:cxn modelId="{53352A75-8ADA-400C-84FA-B00970EB884F}" type="presParOf" srcId="{BEF02C5B-2C46-4B40-9241-19548E693DD6}" destId="{24E59CC0-620C-423E-958E-DD07CB991C4D}" srcOrd="1" destOrd="0" presId="urn:microsoft.com/office/officeart/2008/layout/LinedList"/>
    <dgm:cxn modelId="{302C60F7-2685-4393-A4A3-E01930D047F8}" type="presParOf" srcId="{CF07843A-6670-45A4-A5E2-A78F25BB626F}" destId="{B9374F28-FBDC-4A4C-A563-0D4AD7E3B82D}" srcOrd="2" destOrd="0" presId="urn:microsoft.com/office/officeart/2008/layout/LinedList"/>
    <dgm:cxn modelId="{4A59727B-934D-4A73-A4CD-F4346DAFF123}" type="presParOf" srcId="{CF07843A-6670-45A4-A5E2-A78F25BB626F}" destId="{EFE1A4A7-2639-4A0A-B2B2-4FD86978A8E0}" srcOrd="3" destOrd="0" presId="urn:microsoft.com/office/officeart/2008/layout/LinedList"/>
    <dgm:cxn modelId="{FECA7193-CA2E-45C1-B7BD-8CF0515F2A4C}" type="presParOf" srcId="{EFE1A4A7-2639-4A0A-B2B2-4FD86978A8E0}" destId="{BA74C71E-75CA-4C07-92FC-406C25CD12AA}" srcOrd="0" destOrd="0" presId="urn:microsoft.com/office/officeart/2008/layout/LinedList"/>
    <dgm:cxn modelId="{82EDA3AD-5919-438C-96A2-24D4B84495EC}" type="presParOf" srcId="{EFE1A4A7-2639-4A0A-B2B2-4FD86978A8E0}" destId="{51BEC6DD-4FFE-4230-B80C-26B3E25D4850}" srcOrd="1" destOrd="0" presId="urn:microsoft.com/office/officeart/2008/layout/LinedList"/>
    <dgm:cxn modelId="{449AB637-B7FA-40A8-B2BA-DE39D5281F84}" type="presParOf" srcId="{CF07843A-6670-45A4-A5E2-A78F25BB626F}" destId="{43AB788A-59BD-4CCB-8E57-03F735089741}" srcOrd="4" destOrd="0" presId="urn:microsoft.com/office/officeart/2008/layout/LinedList"/>
    <dgm:cxn modelId="{56EFCA0C-BB6F-40DD-81BB-295E8294D577}" type="presParOf" srcId="{CF07843A-6670-45A4-A5E2-A78F25BB626F}" destId="{71D0C5DA-916E-40BD-B355-EF8EDE32CC7B}" srcOrd="5" destOrd="0" presId="urn:microsoft.com/office/officeart/2008/layout/LinedList"/>
    <dgm:cxn modelId="{6E5620AD-9693-4CBF-93D7-7DC2D6B8368F}" type="presParOf" srcId="{71D0C5DA-916E-40BD-B355-EF8EDE32CC7B}" destId="{2F57E36A-7BA8-46A9-8A41-6461C42A5A6B}" srcOrd="0" destOrd="0" presId="urn:microsoft.com/office/officeart/2008/layout/LinedList"/>
    <dgm:cxn modelId="{591C7962-A582-4B97-AA63-13A61E8656DE}" type="presParOf" srcId="{71D0C5DA-916E-40BD-B355-EF8EDE32CC7B}" destId="{55A0461F-FC5E-4AA5-AA06-762EBCC999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328E6-A9C0-473D-89CE-17EF06FFBA2D}">
      <dsp:nvSpPr>
        <dsp:cNvPr id="0" name=""/>
        <dsp:cNvSpPr/>
      </dsp:nvSpPr>
      <dsp:spPr>
        <a:xfrm>
          <a:off x="0" y="0"/>
          <a:ext cx="65864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34AC1D-3B15-4D86-ACC9-07505044F4DA}">
      <dsp:nvSpPr>
        <dsp:cNvPr id="0" name=""/>
        <dsp:cNvSpPr/>
      </dsp:nvSpPr>
      <dsp:spPr>
        <a:xfrm>
          <a:off x="0" y="0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SOLUTION: </a:t>
          </a:r>
          <a:r>
            <a:rPr lang="en-US" sz="2100" kern="1200" dirty="0" smtClean="0"/>
            <a:t>_______ </a:t>
          </a:r>
          <a:r>
            <a:rPr lang="en-US" sz="2100" kern="1200" dirty="0"/>
            <a:t>taxation on the poor</a:t>
          </a:r>
        </a:p>
      </dsp:txBody>
      <dsp:txXfrm>
        <a:off x="0" y="0"/>
        <a:ext cx="6586489" cy="946354"/>
      </dsp:txXfrm>
    </dsp:sp>
    <dsp:sp modelId="{DCAFDBF4-5E1C-4BA2-9611-C9D9CDDF19FB}">
      <dsp:nvSpPr>
        <dsp:cNvPr id="0" name=""/>
        <dsp:cNvSpPr/>
      </dsp:nvSpPr>
      <dsp:spPr>
        <a:xfrm>
          <a:off x="0" y="946354"/>
          <a:ext cx="65864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8A9B2E-69E4-49D3-97FE-E990D458F37B}">
      <dsp:nvSpPr>
        <dsp:cNvPr id="0" name=""/>
        <dsp:cNvSpPr/>
      </dsp:nvSpPr>
      <dsp:spPr>
        <a:xfrm>
          <a:off x="0" y="946354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SOLUTION: </a:t>
          </a:r>
          <a:r>
            <a:rPr lang="en-US" sz="2100" kern="1200"/>
            <a:t>Use slaves. </a:t>
          </a:r>
        </a:p>
      </dsp:txBody>
      <dsp:txXfrm>
        <a:off x="0" y="946354"/>
        <a:ext cx="6586489" cy="946354"/>
      </dsp:txXfrm>
    </dsp:sp>
    <dsp:sp modelId="{C7F0FD06-C314-43A9-A491-E23CF76CD093}">
      <dsp:nvSpPr>
        <dsp:cNvPr id="0" name=""/>
        <dsp:cNvSpPr/>
      </dsp:nvSpPr>
      <dsp:spPr>
        <a:xfrm>
          <a:off x="0" y="1892709"/>
          <a:ext cx="65864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C61EF5-1463-4DDD-BEE8-12702A09D2F7}">
      <dsp:nvSpPr>
        <dsp:cNvPr id="0" name=""/>
        <dsp:cNvSpPr/>
      </dsp:nvSpPr>
      <dsp:spPr>
        <a:xfrm>
          <a:off x="0" y="1892709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People were being taxed </a:t>
          </a:r>
          <a:r>
            <a:rPr lang="en-US" sz="2100" kern="1200" dirty="0" smtClean="0"/>
            <a:t>____of </a:t>
          </a:r>
          <a:r>
            <a:rPr lang="en-US" sz="2100" kern="1200" dirty="0"/>
            <a:t>their income and with the use of slaves some did not have jobs to pay their taxes </a:t>
          </a:r>
        </a:p>
      </dsp:txBody>
      <dsp:txXfrm>
        <a:off x="0" y="1892709"/>
        <a:ext cx="6586489" cy="946354"/>
      </dsp:txXfrm>
    </dsp:sp>
    <dsp:sp modelId="{0D7B05BC-9C7A-4019-91FD-9949694282D7}">
      <dsp:nvSpPr>
        <dsp:cNvPr id="0" name=""/>
        <dsp:cNvSpPr/>
      </dsp:nvSpPr>
      <dsp:spPr>
        <a:xfrm>
          <a:off x="0" y="2839064"/>
          <a:ext cx="6586489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16CB17-D1B0-4ACF-95DC-99369D54F543}">
      <dsp:nvSpPr>
        <dsp:cNvPr id="0" name=""/>
        <dsp:cNvSpPr/>
      </dsp:nvSpPr>
      <dsp:spPr>
        <a:xfrm>
          <a:off x="0" y="2839064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With the addition of poor leadership this ignites </a:t>
          </a:r>
          <a:r>
            <a:rPr lang="en-US" sz="2100" kern="1200" dirty="0" smtClean="0"/>
            <a:t>_____ ____</a:t>
          </a:r>
          <a:endParaRPr lang="en-US" sz="2100" kern="1200" dirty="0"/>
        </a:p>
      </dsp:txBody>
      <dsp:txXfrm>
        <a:off x="0" y="2839064"/>
        <a:ext cx="6586489" cy="946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8A929-32DF-47F0-AD4A-578984FDEF0D}">
      <dsp:nvSpPr>
        <dsp:cNvPr id="0" name=""/>
        <dsp:cNvSpPr/>
      </dsp:nvSpPr>
      <dsp:spPr>
        <a:xfrm>
          <a:off x="0" y="1690"/>
          <a:ext cx="51201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3228E0-796B-4748-86F3-2781130C93D4}">
      <dsp:nvSpPr>
        <dsp:cNvPr id="0" name=""/>
        <dsp:cNvSpPr/>
      </dsp:nvSpPr>
      <dsp:spPr>
        <a:xfrm>
          <a:off x="0" y="1690"/>
          <a:ext cx="5120113" cy="1152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Western Empire unable to hold off </a:t>
          </a:r>
          <a:r>
            <a:rPr lang="en-US" sz="2600" kern="1200" dirty="0" smtClean="0"/>
            <a:t>______ _____on </a:t>
          </a:r>
          <a:r>
            <a:rPr lang="en-US" sz="2600" kern="1200" dirty="0"/>
            <a:t>its borders</a:t>
          </a:r>
        </a:p>
      </dsp:txBody>
      <dsp:txXfrm>
        <a:off x="0" y="1690"/>
        <a:ext cx="5120113" cy="1152948"/>
      </dsp:txXfrm>
    </dsp:sp>
    <dsp:sp modelId="{B9374F28-FBDC-4A4C-A563-0D4AD7E3B82D}">
      <dsp:nvSpPr>
        <dsp:cNvPr id="0" name=""/>
        <dsp:cNvSpPr/>
      </dsp:nvSpPr>
      <dsp:spPr>
        <a:xfrm>
          <a:off x="0" y="1154639"/>
          <a:ext cx="51201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74C71E-75CA-4C07-92FC-406C25CD12AA}">
      <dsp:nvSpPr>
        <dsp:cNvPr id="0" name=""/>
        <dsp:cNvSpPr/>
      </dsp:nvSpPr>
      <dsp:spPr>
        <a:xfrm>
          <a:off x="0" y="1154639"/>
          <a:ext cx="5120113" cy="1152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Ostrogoths, Visigoths, Franks, Vandals, Saxons</a:t>
          </a:r>
        </a:p>
      </dsp:txBody>
      <dsp:txXfrm>
        <a:off x="0" y="1154639"/>
        <a:ext cx="5120113" cy="1152948"/>
      </dsp:txXfrm>
    </dsp:sp>
    <dsp:sp modelId="{43AB788A-59BD-4CCB-8E57-03F735089741}">
      <dsp:nvSpPr>
        <dsp:cNvPr id="0" name=""/>
        <dsp:cNvSpPr/>
      </dsp:nvSpPr>
      <dsp:spPr>
        <a:xfrm>
          <a:off x="0" y="2307588"/>
          <a:ext cx="51201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57E36A-7BA8-46A9-8A41-6461C42A5A6B}">
      <dsp:nvSpPr>
        <dsp:cNvPr id="0" name=""/>
        <dsp:cNvSpPr/>
      </dsp:nvSpPr>
      <dsp:spPr>
        <a:xfrm>
          <a:off x="0" y="2307588"/>
          <a:ext cx="5120113" cy="1152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German tribes wanted warmer area, Roman riches, and to flee the </a:t>
          </a:r>
          <a:r>
            <a:rPr lang="en-US" sz="2600" kern="1200" dirty="0" smtClean="0"/>
            <a:t>_____</a:t>
          </a:r>
          <a:endParaRPr lang="en-US" sz="2600" kern="1200" dirty="0"/>
        </a:p>
      </dsp:txBody>
      <dsp:txXfrm>
        <a:off x="0" y="2307588"/>
        <a:ext cx="5120113" cy="1152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65BD-97A7-4233-9219-9F1B114E8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D2EBB-98F8-4ABC-9C2B-8D51E071F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7BED8-2298-4910-AB0D-1A064F85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2C861-BCBB-4033-9780-4B36C5D4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46A07-A8CD-45CB-AF68-6CB5F09B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5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D2FC8-31EA-49E2-B628-F874DE1A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EF82C-893C-4FC0-88CC-FA9DF6072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41E07-520E-4642-9665-3580349F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E0036-07C6-4726-A307-56BD4471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A6D79-A041-4ECD-94F5-9F1BE9D4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9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500A5-516D-4957-9109-003937283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B38AD-BD7A-4A77-91E2-EE54D7F2D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0690A-3B01-42E4-8B71-439BE8E1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D0FA2-C842-4C7B-AF4B-C553739B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6ACA7-5270-40D9-AF1A-9AB12672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5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3893-E772-49BA-AA46-BEEB19E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2431-3C76-4E76-A299-3FF81C0B8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AA49-BE0F-4FBB-8C7B-AB97A48F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A49B3-6648-45A7-BC6E-3AEA7C36E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81A62-0ED9-4A20-89D7-050DBA23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5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6DF3-33B9-4C50-BF4E-870CB9A6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E756C-6497-4E21-940E-077190590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720F-3B26-4360-9BD8-DD88CD1F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F6373-ED0B-410B-9247-95B14E8E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CBEBF-12AC-4B9E-9753-CBAA0AD6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3A3E-4DD1-4332-82AF-CE143798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B961A-469B-4772-B796-A51F16CA6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536F5-BD7F-41ED-8BD9-79499639E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1B213-95B3-4757-A8AA-9A3194BE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690A-9C0B-4207-B2E1-889FB6E1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A51D2-A65B-4C6A-93FD-E8A20E84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7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3BFF-D1D8-4D51-9289-594A409C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24766-6C88-44AA-9920-56D879772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CDBE0-CA98-4302-8DC2-294736D8A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F0B9D-21D7-4FA8-8C22-D4F3CFA24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8FDC3-1311-41A2-8BAC-067A12754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91D8B-1341-4AC3-A909-D7747991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718B24-E308-4A05-A1FE-D20BCAE7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6EE536-613C-43A7-BB0B-BA527D0D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2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EC49-A1C4-417E-8E8A-47D0E335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5C54E-78C2-469C-8B15-479F9D14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37CE8-56A1-4399-9D75-A60BEDEA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AADF5-BCF4-4C33-903B-59525C3C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7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197A5-B38E-45B0-9C9E-C3F9647E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4689F-26FA-42BB-8813-267D8FE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4E7B7-5E20-46F0-B264-507230A3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F593-79F2-4389-A305-CECAA1F8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4429D-98E4-479D-99D1-D28B1BA0A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F3233-4095-4B9A-8122-F3C91F35C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F6934-70FF-443B-B857-18C4CAA0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BC676-916B-43CF-A1A4-69053843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C44F2-7099-4D15-B537-F7986476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6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5BB8-1B93-4F0D-A2E3-8B23AE02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19132-6F63-48E1-87A8-8C52ADFE0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42F97-E80D-4C46-AADC-2B8E4FE24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65DCE-6FE4-4D56-91E2-2FB33D8A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7183-D4F0-4FAB-BBAD-3A6C1D40D16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6CB87-FB23-46FB-B3F9-5D020234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CE6FA-796E-4282-93B3-F122BF96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5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FA364-53FD-4A70-A6D7-9591A5FC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D65C6-10C0-44B3-A289-B5475F4F0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9568D-882E-4098-AD66-86C30E63B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7183-D4F0-4FAB-BBAD-3A6C1D40D160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A1B48-C79F-484F-8A47-41F4E0F4F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A6349-1976-46D7-A376-38FE3C483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2938-6BF2-49B8-B0B9-615F83D9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2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BF8C-09FC-43CC-A100-90F3BEC94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Fall of Rome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61C6A-35DD-4E8B-B3EF-238CF7B52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SSWH3 Examine the political, philosophical, and cultural interaction of Classical Mediterranean societies from 700 BCE/BC to 400 CE/AD.</a:t>
            </a:r>
          </a:p>
          <a:p>
            <a:r>
              <a:rPr lang="en-US" dirty="0"/>
              <a:t>f. Analyze the factors that led to the collapse of the Western Roman Empire.</a:t>
            </a:r>
          </a:p>
        </p:txBody>
      </p:sp>
    </p:spTree>
    <p:extLst>
      <p:ext uri="{BB962C8B-B14F-4D97-AF65-F5344CB8AC3E}">
        <p14:creationId xmlns:p14="http://schemas.microsoft.com/office/powerpoint/2010/main" val="385177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F472-4850-40AC-B526-656CF4E4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Military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7AC2-D815-4673-B94F-E62BF364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 smtClean="0"/>
              <a:t>________ </a:t>
            </a:r>
            <a:r>
              <a:rPr lang="en-US" dirty="0"/>
              <a:t>only in it for money (mercenaries)</a:t>
            </a:r>
          </a:p>
          <a:p>
            <a:r>
              <a:rPr lang="en-US" dirty="0"/>
              <a:t>No money to pay military = weak military</a:t>
            </a:r>
          </a:p>
          <a:p>
            <a:r>
              <a:rPr lang="en-US" dirty="0"/>
              <a:t>Constant threat of </a:t>
            </a:r>
            <a:r>
              <a:rPr lang="en-US" dirty="0" smtClean="0"/>
              <a:t>_______ </a:t>
            </a:r>
            <a:r>
              <a:rPr lang="en-US" dirty="0"/>
              <a:t>on empire’s borders</a:t>
            </a:r>
          </a:p>
          <a:p>
            <a:r>
              <a:rPr lang="en-US" dirty="0"/>
              <a:t>Weak military, unable to stop border </a:t>
            </a:r>
            <a:r>
              <a:rPr lang="en-US" dirty="0" smtClean="0"/>
              <a:t>_______ 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group of people walking in the snow&#10;&#10;Description generated with very high confidence">
            <a:extLst>
              <a:ext uri="{FF2B5EF4-FFF2-40B4-BE49-F238E27FC236}">
                <a16:creationId xmlns:a16="http://schemas.microsoft.com/office/drawing/2014/main" id="{EC72F3FB-4CF9-4358-97BA-E35B34113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20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79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2DFD-049F-4ADD-8B4A-DB93E1E7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Rome Invaded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in a field&#10;&#10;Description generated with very high confidence">
            <a:extLst>
              <a:ext uri="{FF2B5EF4-FFF2-40B4-BE49-F238E27FC236}">
                <a16:creationId xmlns:a16="http://schemas.microsoft.com/office/drawing/2014/main" id="{F872D632-C882-4FA8-8D64-D7DFA052B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9" r="444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DC950DE-0A43-4D29-84CD-462249D8C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164184"/>
              </p:ext>
            </p:extLst>
          </p:nvPr>
        </p:nvGraphicFramePr>
        <p:xfrm>
          <a:off x="655321" y="2575034"/>
          <a:ext cx="5120113" cy="346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46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682B0-B9D5-4A7A-AD7C-1077A5D6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Barbarian Invasions</a:t>
            </a:r>
          </a:p>
        </p:txBody>
      </p:sp>
      <p:pic>
        <p:nvPicPr>
          <p:cNvPr id="32" name="Content Placeholder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E761CA40-D063-4C79-B590-032A4B476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980" y="1479843"/>
            <a:ext cx="8976040" cy="51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FB5F-8706-414C-89EB-5A39FAB8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Visigoths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E04C3-4CD9-483F-9F1B-8F30972AE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Rome agreed to allow the </a:t>
            </a:r>
            <a:r>
              <a:rPr lang="en-US" dirty="0" smtClean="0"/>
              <a:t>________ </a:t>
            </a:r>
            <a:r>
              <a:rPr lang="en-US" dirty="0"/>
              <a:t>to live inside of Roman boundaries</a:t>
            </a:r>
          </a:p>
          <a:p>
            <a:r>
              <a:rPr lang="en-US" dirty="0"/>
              <a:t>Romans treated Visigoths </a:t>
            </a:r>
            <a:r>
              <a:rPr lang="en-US" dirty="0" smtClean="0"/>
              <a:t>____</a:t>
            </a:r>
            <a:endParaRPr lang="en-US" dirty="0"/>
          </a:p>
          <a:p>
            <a:r>
              <a:rPr lang="en-US" dirty="0"/>
              <a:t>Visigoths </a:t>
            </a:r>
            <a:r>
              <a:rPr lang="en-US" dirty="0" smtClean="0"/>
              <a:t>_______ </a:t>
            </a:r>
            <a:r>
              <a:rPr lang="en-US" dirty="0"/>
              <a:t>and defeated the Romans</a:t>
            </a:r>
          </a:p>
          <a:p>
            <a:r>
              <a:rPr lang="en-US" dirty="0"/>
              <a:t>Visigoth leader, </a:t>
            </a:r>
            <a:r>
              <a:rPr lang="en-US" dirty="0" smtClean="0"/>
              <a:t>______, </a:t>
            </a:r>
            <a:r>
              <a:rPr lang="en-US" dirty="0"/>
              <a:t>captured Rome in 410 CE</a:t>
            </a:r>
          </a:p>
          <a:p>
            <a:endParaRPr lang="en-US" dirty="0"/>
          </a:p>
        </p:txBody>
      </p:sp>
      <p:pic>
        <p:nvPicPr>
          <p:cNvPr id="4" name="Picture 3" descr="A person wearing a hat&#10;&#10;Description generated with very high confidence">
            <a:extLst>
              <a:ext uri="{FF2B5EF4-FFF2-40B4-BE49-F238E27FC236}">
                <a16:creationId xmlns:a16="http://schemas.microsoft.com/office/drawing/2014/main" id="{2256308A-92D5-4D9D-A0D6-9DD4E6CFA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7" b="5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68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DC6E-706E-4878-A64D-744EEC9D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Vandals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DF043-0A7E-4E33-A02B-E7601FA92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9" r="389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58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AD43-2E2A-4BDB-A32B-9B06C86A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Vandals followed Visigoths and spent </a:t>
            </a:r>
            <a:r>
              <a:rPr lang="en-US" dirty="0" smtClean="0"/>
              <a:t>___ </a:t>
            </a:r>
            <a:r>
              <a:rPr lang="en-US" dirty="0"/>
              <a:t>days stripping Rome of valuables (vandalism)</a:t>
            </a:r>
          </a:p>
          <a:p>
            <a:r>
              <a:rPr lang="en-US" dirty="0"/>
              <a:t>Many more German invaders followed</a:t>
            </a:r>
          </a:p>
          <a:p>
            <a:r>
              <a:rPr lang="en-US" dirty="0"/>
              <a:t>Finally, Vandals defeated the western emperor </a:t>
            </a:r>
            <a:r>
              <a:rPr lang="en-US" dirty="0" smtClean="0"/>
              <a:t>_________ __________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80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1207-0421-4CA7-9DB6-2B445C67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176F-7363-4030-ADE2-B3E9B8F11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Augustulus was defeated in 476 CE</a:t>
            </a:r>
          </a:p>
          <a:p>
            <a:r>
              <a:rPr lang="en-US" dirty="0"/>
              <a:t>For this reason, this date is given as the fall of the Western Roman Empire</a:t>
            </a:r>
          </a:p>
          <a:p>
            <a:r>
              <a:rPr lang="en-US" dirty="0"/>
              <a:t>Western Empire was divided into many kingdoms that adopted many of the customs of 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FE18-F873-4A2C-A4A6-012816EA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EAST?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26D96-5DF7-44D3-94BC-C2F7128E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Also Known as the </a:t>
            </a:r>
            <a:r>
              <a:rPr lang="en-US" b="1" u="sng" dirty="0">
                <a:solidFill>
                  <a:srgbClr val="7030A0"/>
                </a:solidFill>
              </a:rPr>
              <a:t>BYZANTINE EMPIRE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r>
              <a:rPr lang="en-US" dirty="0"/>
              <a:t>Spans from 285 AD – 1453AD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Justinian</a:t>
            </a:r>
            <a:r>
              <a:rPr lang="en-US" dirty="0"/>
              <a:t> reconquers parts of Africa &amp; Italy to regain some of the Western Empire in the 6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endParaRPr lang="en-US" b="1" dirty="0"/>
          </a:p>
          <a:p>
            <a:r>
              <a:rPr lang="en-US" dirty="0"/>
              <a:t>Capital City of </a:t>
            </a:r>
            <a:r>
              <a:rPr lang="en-US" b="1" dirty="0"/>
              <a:t>Constantinople</a:t>
            </a:r>
          </a:p>
          <a:p>
            <a:endParaRPr lang="en-US" dirty="0"/>
          </a:p>
          <a:p>
            <a:r>
              <a:rPr lang="en-US" dirty="0"/>
              <a:t>Center of Christianity 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6B40-9D6C-4AB7-B4C8-9E78968A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East Fall?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22E68-5BC0-4E3A-8E30-CE453CB03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Rise of the Ottoman Empire</a:t>
            </a:r>
          </a:p>
          <a:p>
            <a:r>
              <a:rPr lang="en-US" dirty="0"/>
              <a:t>Rise of Islam (Crusades) </a:t>
            </a:r>
          </a:p>
          <a:p>
            <a:r>
              <a:rPr lang="en-US" dirty="0"/>
              <a:t>Arrival of the </a:t>
            </a:r>
            <a:r>
              <a:rPr lang="en-US" dirty="0" err="1"/>
              <a:t>Selguks</a:t>
            </a:r>
            <a:endParaRPr lang="en-US" dirty="0"/>
          </a:p>
          <a:p>
            <a:r>
              <a:rPr lang="en-US" dirty="0"/>
              <a:t>Civil War</a:t>
            </a:r>
          </a:p>
          <a:p>
            <a:r>
              <a:rPr lang="en-US" b="1" dirty="0">
                <a:solidFill>
                  <a:srgbClr val="7030A0"/>
                </a:solidFill>
              </a:rPr>
              <a:t>Byzantine Empire </a:t>
            </a:r>
            <a:r>
              <a:rPr lang="en-US" dirty="0"/>
              <a:t>makes it to 1453 AD (2100)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DFDB-2539-4BEB-B852-24023D14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8E18-5120-4470-B8C7-E84A5126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factors that led to the fall of Rome, and be able to identify which factors they feel is most important and support their claim with evidence</a:t>
            </a:r>
          </a:p>
        </p:txBody>
      </p:sp>
    </p:spTree>
    <p:extLst>
      <p:ext uri="{BB962C8B-B14F-4D97-AF65-F5344CB8AC3E}">
        <p14:creationId xmlns:p14="http://schemas.microsoft.com/office/powerpoint/2010/main" val="280980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DBC4-CFFC-4B91-ABA8-A09B9A35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The Roman Empire at its Height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B3B1-FBB8-4CA6-BE2C-C569539AA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The Roman Empire became huge</a:t>
            </a:r>
          </a:p>
          <a:p>
            <a:r>
              <a:rPr lang="en-US" dirty="0"/>
              <a:t>It covered most of Europe, North Africa, and some of Asia</a:t>
            </a:r>
          </a:p>
          <a:p>
            <a:r>
              <a:rPr lang="en-US" dirty="0"/>
              <a:t>The Empire reached its height under Emperor </a:t>
            </a:r>
            <a:r>
              <a:rPr lang="en-US" dirty="0" smtClean="0"/>
              <a:t>________ </a:t>
            </a:r>
            <a:r>
              <a:rPr lang="en-US" dirty="0"/>
              <a:t>(284-305 CE)</a:t>
            </a:r>
          </a:p>
          <a:p>
            <a:r>
              <a:rPr lang="en-US" dirty="0"/>
              <a:t>Becomes too large to govern</a:t>
            </a:r>
          </a:p>
          <a:p>
            <a:endParaRPr lang="en-US" dirty="0"/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31245779-821F-4F11-AFB4-FE95D7C7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7" r="4558" b="-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998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520E-BD8D-4285-BAE7-2114D863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804B8-126E-420F-9AB8-65AA42270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Split into </a:t>
            </a:r>
            <a:r>
              <a:rPr lang="en-US" sz="2400" dirty="0" smtClean="0"/>
              <a:t>__ separate </a:t>
            </a:r>
            <a:r>
              <a:rPr lang="en-US" sz="2400" dirty="0"/>
              <a:t>empires</a:t>
            </a:r>
          </a:p>
          <a:p>
            <a:pPr lvl="1"/>
            <a:r>
              <a:rPr lang="en-US" dirty="0"/>
              <a:t>Latin Western Empire (Rome): falls in </a:t>
            </a:r>
            <a:r>
              <a:rPr lang="en-US" b="1" dirty="0"/>
              <a:t>453AD</a:t>
            </a:r>
          </a:p>
          <a:p>
            <a:pPr lvl="1"/>
            <a:r>
              <a:rPr lang="en-US" dirty="0"/>
              <a:t>Greek Eastern Empire: falls in </a:t>
            </a:r>
            <a:r>
              <a:rPr lang="en-US" b="1" dirty="0"/>
              <a:t>1453</a:t>
            </a:r>
            <a:endParaRPr lang="en-SG" dirty="0"/>
          </a:p>
          <a:p>
            <a:r>
              <a:rPr lang="en-US" sz="2400" dirty="0"/>
              <a:t>East &amp; Western Empire become completely separated in terms of </a:t>
            </a:r>
            <a:r>
              <a:rPr lang="en-US" sz="2400" dirty="0" smtClean="0"/>
              <a:t>________ ___ _______</a:t>
            </a:r>
            <a:endParaRPr lang="en-US" sz="24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56D4A-9CED-406B-91D8-F4E5BA491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114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8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4BC5-C760-4F59-8F99-AB04860A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Leadership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54928-7B2F-4A25-B218-8C4A2B97F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" r="1" b="1063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5D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B147-6B94-4FB7-9822-8C2C6ED8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 smtClean="0"/>
              <a:t>____ </a:t>
            </a:r>
            <a:r>
              <a:rPr lang="en-US" dirty="0"/>
              <a:t>leaders weakened the government</a:t>
            </a:r>
          </a:p>
          <a:p>
            <a:r>
              <a:rPr lang="en-US" dirty="0"/>
              <a:t>Frequent fights for power</a:t>
            </a:r>
          </a:p>
          <a:p>
            <a:r>
              <a:rPr lang="en-US" dirty="0"/>
              <a:t>Many officials took </a:t>
            </a:r>
            <a:r>
              <a:rPr lang="en-US" dirty="0" smtClean="0"/>
              <a:t>______</a:t>
            </a:r>
            <a:endParaRPr lang="en-US" dirty="0"/>
          </a:p>
          <a:p>
            <a:r>
              <a:rPr lang="en-US" dirty="0"/>
              <a:t>Talented people chose not to serve due to </a:t>
            </a:r>
            <a:r>
              <a:rPr lang="en-US" dirty="0" smtClean="0"/>
              <a:t>________ </a:t>
            </a:r>
            <a:r>
              <a:rPr lang="en-US" dirty="0"/>
              <a:t>of government life</a:t>
            </a:r>
          </a:p>
          <a:p>
            <a:pPr lvl="1"/>
            <a:r>
              <a:rPr lang="en-US" sz="2800" dirty="0"/>
              <a:t>In the last </a:t>
            </a:r>
            <a:r>
              <a:rPr lang="en-US" sz="2800" dirty="0" smtClean="0"/>
              <a:t>____ </a:t>
            </a:r>
            <a:r>
              <a:rPr lang="en-US" sz="2800" dirty="0"/>
              <a:t>years of the Western Empire there were 23 Emperors, 20 of which were murdered </a:t>
            </a:r>
            <a:endParaRPr lang="en-SG" sz="28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606055" y="3244334"/>
            <a:ext cx="4979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https://www.livebinders.com/play/play?id=813820</a:t>
            </a:r>
          </a:p>
        </p:txBody>
      </p:sp>
    </p:spTree>
    <p:extLst>
      <p:ext uri="{BB962C8B-B14F-4D97-AF65-F5344CB8AC3E}">
        <p14:creationId xmlns:p14="http://schemas.microsoft.com/office/powerpoint/2010/main" val="14100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48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F1D06-B268-4EF3-AC05-E2C63B0F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Social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1D037-263D-4D51-9191-EBAB3D7DD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2" r="21639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746D0-69B7-4569-BC36-AB038789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Taxes were too great, many rich people </a:t>
            </a:r>
            <a:r>
              <a:rPr lang="en-US" sz="2400" dirty="0" smtClean="0">
                <a:solidFill>
                  <a:srgbClr val="FFFFFF"/>
                </a:solidFill>
              </a:rPr>
              <a:t>______ </a:t>
            </a:r>
            <a:r>
              <a:rPr lang="en-US" sz="2400" dirty="0">
                <a:solidFill>
                  <a:srgbClr val="FFFFFF"/>
                </a:solidFill>
              </a:rPr>
              <a:t>paying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People stopped attending </a:t>
            </a:r>
            <a:r>
              <a:rPr lang="en-US" sz="2400" dirty="0" smtClean="0">
                <a:solidFill>
                  <a:srgbClr val="FFFFFF"/>
                </a:solidFill>
              </a:rPr>
              <a:t>______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Large number of people </a:t>
            </a:r>
            <a:r>
              <a:rPr lang="en-US" sz="2400" dirty="0" smtClean="0">
                <a:solidFill>
                  <a:srgbClr val="FFFFFF"/>
                </a:solidFill>
              </a:rPr>
              <a:t>______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_______ </a:t>
            </a:r>
            <a:r>
              <a:rPr lang="en-US" sz="2400" dirty="0">
                <a:solidFill>
                  <a:srgbClr val="FFFFFF"/>
                </a:solidFill>
              </a:rPr>
              <a:t>(disease) spread throughout Rome, killing 1 in 10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______: </a:t>
            </a:r>
            <a:r>
              <a:rPr lang="en-US" sz="2400" dirty="0">
                <a:solidFill>
                  <a:srgbClr val="FFFFFF"/>
                </a:solidFill>
              </a:rPr>
              <a:t>There was not enough food to feed people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2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CFFF-AA46-46FD-92CE-8947965A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Economic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BFA76-2CCA-48C0-B74D-51FBADE3B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" r="891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73A7E-A2D1-4E26-8834-D1AEF019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3200" dirty="0"/>
              <a:t>Government began running out of money to govern such a large </a:t>
            </a:r>
            <a:r>
              <a:rPr lang="en-US" sz="3200" dirty="0" smtClean="0"/>
              <a:t>empire</a:t>
            </a:r>
          </a:p>
          <a:p>
            <a:r>
              <a:rPr lang="en-US" sz="3200" dirty="0" smtClean="0"/>
              <a:t>How would you fix it?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131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9F98-1888-420F-85CC-F47B74C1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Economic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69FD4-494A-4F69-ADC7-3717F149B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" r="891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14F9EC1-B798-4D15-9C6E-BAC0A1B454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060926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78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47AA-3C1E-4A97-8CA2-60126AB1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CHRISTIANITY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349B1-EFCA-4EF3-B3C5-EDA739CCE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huge </a:t>
            </a:r>
            <a:r>
              <a:rPr lang="en-US" dirty="0" smtClean="0"/>
              <a:t>________ </a:t>
            </a:r>
            <a:r>
              <a:rPr lang="en-US" dirty="0"/>
              <a:t>shift from the “pagan old gods” to Christianity again, ignites civil unrest </a:t>
            </a:r>
            <a:endParaRPr lang="en-SG" dirty="0"/>
          </a:p>
          <a:p>
            <a:endParaRPr lang="en-US" dirty="0"/>
          </a:p>
          <a:p>
            <a:r>
              <a:rPr lang="en-US" dirty="0"/>
              <a:t>Who is the supreme ruler? The Pope or the Emperor?</a:t>
            </a:r>
          </a:p>
          <a:p>
            <a:endParaRPr lang="en-US" dirty="0"/>
          </a:p>
          <a:p>
            <a:r>
              <a:rPr lang="en-US" dirty="0"/>
              <a:t>No one can decide.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558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Fall of Rome</vt:lpstr>
      <vt:lpstr>Objectives</vt:lpstr>
      <vt:lpstr>The Roman Empire at its Height</vt:lpstr>
      <vt:lpstr>Solution</vt:lpstr>
      <vt:lpstr>Leadership Issues</vt:lpstr>
      <vt:lpstr>Social Problems</vt:lpstr>
      <vt:lpstr>Economic Issues</vt:lpstr>
      <vt:lpstr>Economic Issues</vt:lpstr>
      <vt:lpstr>RISE OF CHRISTIANITY</vt:lpstr>
      <vt:lpstr>Military Problems</vt:lpstr>
      <vt:lpstr>Rome Invaded</vt:lpstr>
      <vt:lpstr>Barbarian Invasions</vt:lpstr>
      <vt:lpstr>Visigoths</vt:lpstr>
      <vt:lpstr>Vandals</vt:lpstr>
      <vt:lpstr>The Fall</vt:lpstr>
      <vt:lpstr>WHAT ABOUT THE EAST? </vt:lpstr>
      <vt:lpstr>Why does the East Fall?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of Rome</dc:title>
  <dc:creator>Kevin Noel</dc:creator>
  <cp:lastModifiedBy>Reed Durbin</cp:lastModifiedBy>
  <cp:revision>3</cp:revision>
  <cp:lastPrinted>2019-01-28T14:55:00Z</cp:lastPrinted>
  <dcterms:created xsi:type="dcterms:W3CDTF">2018-09-26T03:34:39Z</dcterms:created>
  <dcterms:modified xsi:type="dcterms:W3CDTF">2019-01-28T14:57:05Z</dcterms:modified>
</cp:coreProperties>
</file>