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4" r:id="rId6"/>
    <p:sldId id="265" r:id="rId7"/>
    <p:sldId id="267" r:id="rId8"/>
    <p:sldId id="268" r:id="rId9"/>
    <p:sldId id="269" r:id="rId10"/>
    <p:sldId id="270" r:id="rId11"/>
    <p:sldId id="274" r:id="rId12"/>
    <p:sldId id="271" r:id="rId13"/>
    <p:sldId id="272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SG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SG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RISE OF CHRISTIANITY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8869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Returns to Rome, institutes policies of religious </a:t>
            </a:r>
            <a:r>
              <a:rPr lang="en-US" sz="2400" dirty="0" smtClean="0"/>
              <a:t>tolerance</a:t>
            </a:r>
            <a:endParaRPr lang="en-US" sz="2400" dirty="0"/>
          </a:p>
          <a:p>
            <a:r>
              <a:rPr lang="en-US" sz="2400" b="1" dirty="0"/>
              <a:t>First Emperor to be baptized </a:t>
            </a:r>
            <a:endParaRPr lang="en-SG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CONSTANTINE THE GREAT </a:t>
            </a:r>
            <a:endParaRPr lang="en-S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4464496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378904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Arch of Constantine in Rome tells the story of this “divine” battle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044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Barbarians continue to invade and pillage the Western Roman Empire </a:t>
            </a:r>
          </a:p>
          <a:p>
            <a:r>
              <a:rPr lang="en-US" sz="2400" dirty="0"/>
              <a:t>The Eastern Empire is much more secure &amp; “safe” </a:t>
            </a:r>
          </a:p>
          <a:p>
            <a:r>
              <a:rPr lang="en-US" sz="2400" dirty="0"/>
              <a:t>Constantine founds the city of New Rome in Byzantium </a:t>
            </a:r>
          </a:p>
          <a:p>
            <a:endParaRPr lang="en-US" sz="2400" dirty="0" smtClean="0"/>
          </a:p>
          <a:p>
            <a:r>
              <a:rPr lang="en-US" sz="2400" dirty="0" smtClean="0"/>
              <a:t>Renamed</a:t>
            </a:r>
            <a:r>
              <a:rPr lang="en-US" sz="2400" dirty="0"/>
              <a:t>: 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/>
              <a:t>Constantinople </a:t>
            </a:r>
            <a:r>
              <a:rPr lang="en-US" sz="2400" dirty="0"/>
              <a:t>in 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/>
              <a:t>his honor</a:t>
            </a:r>
          </a:p>
          <a:p>
            <a:r>
              <a:rPr lang="en-US" sz="2400" dirty="0" smtClean="0"/>
              <a:t>Center </a:t>
            </a:r>
            <a:r>
              <a:rPr lang="en-US" sz="2400" dirty="0"/>
              <a:t>of Christianity</a:t>
            </a:r>
            <a:endParaRPr lang="en-SG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CONSTANTINE THE GREAT</a:t>
            </a:r>
            <a:endParaRPr lang="en-S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70920"/>
            <a:ext cx="4579987" cy="26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83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3470921" cy="4407408"/>
          </a:xfrm>
        </p:spPr>
        <p:txBody>
          <a:bodyPr/>
          <a:lstStyle/>
          <a:p>
            <a:r>
              <a:rPr lang="en-US" u="sng" dirty="0"/>
              <a:t>EMPEROR</a:t>
            </a:r>
          </a:p>
          <a:p>
            <a:r>
              <a:rPr lang="en-US" dirty="0"/>
              <a:t>All religious power</a:t>
            </a:r>
          </a:p>
          <a:p>
            <a:r>
              <a:rPr lang="en-US" dirty="0"/>
              <a:t>All political power</a:t>
            </a:r>
          </a:p>
          <a:p>
            <a:r>
              <a:rPr lang="en-US" dirty="0"/>
              <a:t>All judicial power </a:t>
            </a: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– </a:t>
            </a:r>
            <a:r>
              <a:rPr lang="en-US" b="1" u="sng" dirty="0" err="1"/>
              <a:t>BEfORE</a:t>
            </a:r>
            <a:r>
              <a:rPr lang="en-US" dirty="0"/>
              <a:t> CONSTANTINE</a:t>
            </a:r>
            <a:endParaRPr lang="en-SG" dirty="0"/>
          </a:p>
        </p:txBody>
      </p:sp>
      <p:pic>
        <p:nvPicPr>
          <p:cNvPr id="8194" name="Picture 2" descr="https://wiki.gosford.spcc.nsw.edu.au/groups/12ancienthistory/wiki/33c89/images/1848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649496" cy="27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292080" y="1711361"/>
            <a:ext cx="3470921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THE “POPE”</a:t>
            </a:r>
          </a:p>
          <a:p>
            <a:r>
              <a:rPr lang="en-US" dirty="0"/>
              <a:t>Worried about church matters &amp; that’s about it</a:t>
            </a:r>
          </a:p>
        </p:txBody>
      </p:sp>
      <p:pic>
        <p:nvPicPr>
          <p:cNvPr id="8197" name="Picture 5" descr="http://medievaleurope.mrdonn.org/popead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80" y="3140968"/>
            <a:ext cx="2880320" cy="31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3645024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Pope was technically still a subject of the Emperor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1249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564904"/>
            <a:ext cx="8407893" cy="3366113"/>
          </a:xfrm>
        </p:spPr>
        <p:txBody>
          <a:bodyPr>
            <a:normAutofit/>
          </a:bodyPr>
          <a:lstStyle/>
          <a:p>
            <a:r>
              <a:rPr lang="en-US" sz="2400" dirty="0"/>
              <a:t>Constantine gives the Pope Secular Powers </a:t>
            </a:r>
            <a:endParaRPr lang="en-US" sz="2400" dirty="0" smtClean="0"/>
          </a:p>
          <a:p>
            <a:pPr lvl="1"/>
            <a:r>
              <a:rPr lang="en-US" sz="2000" dirty="0" smtClean="0"/>
              <a:t>Powers </a:t>
            </a:r>
            <a:r>
              <a:rPr lang="en-US" sz="2000" dirty="0" smtClean="0"/>
              <a:t>outside </a:t>
            </a:r>
            <a:r>
              <a:rPr lang="en-US" sz="2000" dirty="0"/>
              <a:t>of the church (political, legislative) </a:t>
            </a:r>
          </a:p>
          <a:p>
            <a:endParaRPr lang="en-US" sz="2400" b="1" dirty="0"/>
          </a:p>
          <a:p>
            <a:r>
              <a:rPr lang="en-US" sz="2400" dirty="0"/>
              <a:t>Christians begin taking over political roles and authority </a:t>
            </a:r>
            <a:endParaRPr lang="en-SG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</a:t>
            </a:r>
            <a:r>
              <a:rPr lang="en-US" b="1" u="sng" dirty="0"/>
              <a:t>DURING</a:t>
            </a:r>
            <a:r>
              <a:rPr lang="en-US" dirty="0"/>
              <a:t> Constantine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3591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767065" cy="4407408"/>
          </a:xfrm>
        </p:spPr>
        <p:txBody>
          <a:bodyPr>
            <a:normAutofit fontScale="92500"/>
          </a:bodyPr>
          <a:lstStyle/>
          <a:p>
            <a:r>
              <a:rPr lang="en-US" altLang="en-US" sz="2400" dirty="0"/>
              <a:t>Emperor Constantine issued the Edict of Milan in A.D. </a:t>
            </a:r>
            <a:r>
              <a:rPr lang="en-US" altLang="en-US" sz="2400" dirty="0"/>
              <a:t>313.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Edict granted freedom of worship to all citizens of the Roman empire</a:t>
            </a:r>
          </a:p>
          <a:p>
            <a:endParaRPr lang="en-US" sz="2400" dirty="0" smtClean="0"/>
          </a:p>
          <a:p>
            <a:r>
              <a:rPr lang="en-US" sz="2400" dirty="0" smtClean="0"/>
              <a:t>By </a:t>
            </a:r>
            <a:r>
              <a:rPr lang="en-US" sz="2400" dirty="0"/>
              <a:t>the end of the century, Emperor Theodosius made Christianity the official religion of the Roman empire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After Constantine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719071"/>
            <a:ext cx="3830397" cy="293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8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ROME expands all the way to Eastern into Mesopotamia and incorporates Jerusalem </a:t>
            </a:r>
          </a:p>
          <a:p>
            <a:r>
              <a:rPr lang="en-US" sz="2400" dirty="0"/>
              <a:t>As a result come in contact with a variety of different religions and for the most part are tolerated</a:t>
            </a:r>
            <a:endParaRPr lang="en-SG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ROME</a:t>
            </a:r>
            <a:endParaRPr lang="en-S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5976664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88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Starts as a secret society cult religion </a:t>
            </a:r>
          </a:p>
          <a:p>
            <a:r>
              <a:rPr lang="en-US" sz="2400" dirty="0"/>
              <a:t>30 AD – Jesus of Nazareth is crucified</a:t>
            </a:r>
            <a:r>
              <a:rPr lang="en-US" sz="2400" i="1" dirty="0"/>
              <a:t> </a:t>
            </a:r>
            <a:endParaRPr lang="en-SG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CHRISTIANITY </a:t>
            </a:r>
            <a:endParaRPr lang="en-S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98477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99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1" y="1700808"/>
            <a:ext cx="4104456" cy="4407408"/>
          </a:xfrm>
        </p:spPr>
        <p:txBody>
          <a:bodyPr>
            <a:normAutofit/>
          </a:bodyPr>
          <a:lstStyle/>
          <a:p>
            <a:r>
              <a:rPr lang="en-US" sz="2400" dirty="0"/>
              <a:t>10 years after Jesus is crucified – estimated Christians = 1000</a:t>
            </a:r>
          </a:p>
          <a:p>
            <a:endParaRPr lang="en-US" sz="2400" dirty="0"/>
          </a:p>
          <a:p>
            <a:r>
              <a:rPr lang="en-US" sz="2400" dirty="0"/>
              <a:t>The Roman trade routes and </a:t>
            </a:r>
            <a:r>
              <a:rPr lang="en-US" sz="2400" dirty="0" smtClean="0"/>
              <a:t>roads </a:t>
            </a:r>
            <a:r>
              <a:rPr lang="en-US" sz="2400" dirty="0"/>
              <a:t>allowed the message of the Christians to spread </a:t>
            </a:r>
            <a:r>
              <a:rPr lang="en-US" sz="2400" dirty="0" smtClean="0"/>
              <a:t>easily</a:t>
            </a:r>
            <a:endParaRPr lang="en-SG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OF CHRISTIANITY</a:t>
            </a:r>
            <a:endParaRPr lang="en-S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22" y="1844824"/>
            <a:ext cx="436474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91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dirty="0"/>
              <a:t> </a:t>
            </a:r>
            <a:r>
              <a:rPr lang="en-US" altLang="en-US" sz="2800" dirty="0"/>
              <a:t>Romans were </a:t>
            </a:r>
            <a:r>
              <a:rPr lang="en-US" altLang="en-US" sz="2800" dirty="0"/>
              <a:t>not </a:t>
            </a:r>
            <a:r>
              <a:rPr lang="en-US" altLang="en-US" sz="2800" dirty="0"/>
              <a:t>tolerant towards </a:t>
            </a:r>
            <a:r>
              <a:rPr lang="en-US" altLang="en-US" sz="2800" dirty="0" smtClean="0"/>
              <a:t>Christians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z="2400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dirty="0" smtClean="0"/>
              <a:t>Christians </a:t>
            </a:r>
            <a:r>
              <a:rPr lang="en-US" altLang="en-US" sz="2800" dirty="0"/>
              <a:t>were used as scapegoats, blamed for social and economic problems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z="2800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dirty="0"/>
              <a:t>Many Christians became martyrs- </a:t>
            </a:r>
            <a:r>
              <a:rPr lang="en-US" altLang="en-US" sz="2800" dirty="0"/>
              <a:t>or people who suffer or die for their beliefs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z="2800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dirty="0"/>
              <a:t>However, Christianity continued to spread due to the fact that all people were welcome</a:t>
            </a:r>
            <a:endParaRPr lang="en-US" alt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Oppression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10238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2408" y="3068960"/>
            <a:ext cx="8407893" cy="309634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 dirty="0"/>
              <a:t>First churches are held in secrecy in peoples houses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The home is a woman’s domain. 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Church is being held in the home. 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Roman society is generally discriminatory to women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Christianity gives women a distinct role….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CHRISTIANITY GROWS </a:t>
            </a:r>
            <a:br>
              <a:rPr lang="en-US" dirty="0"/>
            </a:br>
            <a:endParaRPr lang="en-SG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3399" y="1871471"/>
            <a:ext cx="8407893" cy="127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250 BC</a:t>
            </a:r>
            <a:endParaRPr lang="en-US"/>
          </a:p>
          <a:p>
            <a:pPr lvl="1"/>
            <a:r>
              <a:rPr lang="en-US"/>
              <a:t>Population of Rome  - 60 million </a:t>
            </a:r>
          </a:p>
          <a:p>
            <a:pPr lvl="1"/>
            <a:r>
              <a:rPr lang="en-US"/>
              <a:t>Population of Christians – 1.1million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983089" cy="4407408"/>
          </a:xfrm>
        </p:spPr>
        <p:txBody>
          <a:bodyPr>
            <a:noAutofit/>
          </a:bodyPr>
          <a:lstStyle/>
          <a:p>
            <a:r>
              <a:rPr lang="en-US" dirty="0"/>
              <a:t>303 BC – Emperor </a:t>
            </a:r>
            <a:r>
              <a:rPr lang="en-US" dirty="0" smtClean="0"/>
              <a:t>Diocletian </a:t>
            </a:r>
            <a:r>
              <a:rPr lang="en-US" dirty="0"/>
              <a:t>says enough is enough </a:t>
            </a:r>
          </a:p>
          <a:p>
            <a:endParaRPr lang="en-US" dirty="0"/>
          </a:p>
          <a:p>
            <a:r>
              <a:rPr lang="en-US" dirty="0"/>
              <a:t>Becomes furious when he realizes Christians won’t sacrifice to the old gods 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ersecutes around </a:t>
            </a:r>
            <a:r>
              <a:rPr lang="en-US" dirty="0"/>
              <a:t>5000 of them outside the Coliseum.</a:t>
            </a:r>
          </a:p>
          <a:p>
            <a:endParaRPr lang="en-US" dirty="0"/>
          </a:p>
          <a:p>
            <a:r>
              <a:rPr lang="en-US" dirty="0"/>
              <a:t>Again they face death with no fear and again the word spreads even further…</a:t>
            </a: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 CLEANSING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556792"/>
            <a:ext cx="372413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335017" cy="44074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Diocletian separates </a:t>
            </a:r>
            <a:r>
              <a:rPr lang="en-US" sz="2400" dirty="0"/>
              <a:t>the Empire into East &amp; West and it was ruled by co-emperors</a:t>
            </a:r>
            <a:br>
              <a:rPr lang="en-US" sz="2400" dirty="0"/>
            </a:br>
            <a:endParaRPr lang="en-US" sz="2400" b="1" i="1" dirty="0"/>
          </a:p>
          <a:p>
            <a:endParaRPr lang="en-US" sz="2400" dirty="0"/>
          </a:p>
          <a:p>
            <a:r>
              <a:rPr lang="en-US" sz="2400" dirty="0"/>
              <a:t>This doesn’t work and civil war ensues between Constantine &amp; his co-emperors </a:t>
            </a:r>
            <a:endParaRPr lang="en-SG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CONSTANTINE THE GREAT </a:t>
            </a:r>
            <a:endParaRPr lang="en-S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844824"/>
            <a:ext cx="340624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5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Prior to marching into battle Constantine sees </a:t>
            </a:r>
            <a:r>
              <a:rPr lang="en-US" sz="2400" dirty="0" smtClean="0"/>
              <a:t>a </a:t>
            </a:r>
            <a:r>
              <a:rPr lang="en-US" sz="2400" dirty="0"/>
              <a:t>“sign from god” in the </a:t>
            </a:r>
            <a:r>
              <a:rPr lang="en-US" sz="2400" dirty="0" smtClean="0"/>
              <a:t>sky</a:t>
            </a:r>
            <a:endParaRPr lang="en-US" sz="2400" i="1" dirty="0"/>
          </a:p>
          <a:p>
            <a:endParaRPr lang="en-US" sz="2400" i="1" dirty="0"/>
          </a:p>
          <a:p>
            <a:r>
              <a:rPr lang="en-US" sz="2400" dirty="0"/>
              <a:t>Declares he will fight this Battle in the name of the lord and the Christians. </a:t>
            </a:r>
          </a:p>
          <a:p>
            <a:endParaRPr lang="en-US" sz="2400" dirty="0"/>
          </a:p>
          <a:p>
            <a:r>
              <a:rPr lang="en-US" sz="2400" dirty="0"/>
              <a:t>They win </a:t>
            </a:r>
            <a:r>
              <a:rPr lang="en-US" sz="2400" dirty="0" smtClean="0"/>
              <a:t>decisively</a:t>
            </a:r>
            <a:endParaRPr lang="en-SG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CONSTANTINE THE GREAT 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429000"/>
            <a:ext cx="4279205" cy="31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348</TotalTime>
  <Words>469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Franklin Gothic Medium</vt:lpstr>
      <vt:lpstr>Wingdings</vt:lpstr>
      <vt:lpstr>Wingdings 2</vt:lpstr>
      <vt:lpstr>Grid</vt:lpstr>
      <vt:lpstr>RISE OF CHRISTIANITY</vt:lpstr>
      <vt:lpstr>EXPANSION OF ROME</vt:lpstr>
      <vt:lpstr>CHRISTIANITY </vt:lpstr>
      <vt:lpstr>SPREAD OF CHRISTIANITY</vt:lpstr>
      <vt:lpstr>Roman Oppression</vt:lpstr>
      <vt:lpstr>CHRISTIANITY GROWS  </vt:lpstr>
      <vt:lpstr>ETHNIC CLEANSING</vt:lpstr>
      <vt:lpstr>CONSTANTINE THE GREAT </vt:lpstr>
      <vt:lpstr>CONSTANTINE THE GREAT </vt:lpstr>
      <vt:lpstr>CONSTANTINE THE GREAT </vt:lpstr>
      <vt:lpstr>CONSTANTINE THE GREAT</vt:lpstr>
      <vt:lpstr>POWER – BEfORE CONSTANTINE</vt:lpstr>
      <vt:lpstr>POWER DURING Constantine</vt:lpstr>
      <vt:lpstr>Power After Constantine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CHRISTIANITY</dc:title>
  <dc:creator>Mr. T. Riddick</dc:creator>
  <cp:lastModifiedBy>Reed Durbin</cp:lastModifiedBy>
  <cp:revision>17</cp:revision>
  <dcterms:created xsi:type="dcterms:W3CDTF">2012-10-30T07:13:23Z</dcterms:created>
  <dcterms:modified xsi:type="dcterms:W3CDTF">2018-09-28T13:51:42Z</dcterms:modified>
</cp:coreProperties>
</file>